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80" r:id="rId5"/>
    <p:sldId id="281" r:id="rId6"/>
    <p:sldId id="284" r:id="rId7"/>
    <p:sldId id="283" r:id="rId8"/>
    <p:sldId id="282" r:id="rId9"/>
    <p:sldId id="277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D8B"/>
    <a:srgbClr val="F82248"/>
    <a:srgbClr val="0000FF"/>
    <a:srgbClr val="2BA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77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oser, Dikran" userId="38fc9af4-ca80-4190-b35c-89eb0848671f" providerId="ADAL" clId="{57962B1F-BD47-42B5-BD35-2D263A912D1B}"/>
    <pc:docChg chg="modSld">
      <pc:chgData name="Toroser, Dikran" userId="38fc9af4-ca80-4190-b35c-89eb0848671f" providerId="ADAL" clId="{57962B1F-BD47-42B5-BD35-2D263A912D1B}" dt="2022-08-13T20:01:50.829" v="1" actId="108"/>
      <pc:docMkLst>
        <pc:docMk/>
      </pc:docMkLst>
      <pc:sldChg chg="modSp mod">
        <pc:chgData name="Toroser, Dikran" userId="38fc9af4-ca80-4190-b35c-89eb0848671f" providerId="ADAL" clId="{57962B1F-BD47-42B5-BD35-2D263A912D1B}" dt="2022-08-13T20:01:50.829" v="1" actId="108"/>
        <pc:sldMkLst>
          <pc:docMk/>
          <pc:sldMk cId="0" sldId="257"/>
        </pc:sldMkLst>
        <pc:spChg chg="mod">
          <ac:chgData name="Toroser, Dikran" userId="38fc9af4-ca80-4190-b35c-89eb0848671f" providerId="ADAL" clId="{57962B1F-BD47-42B5-BD35-2D263A912D1B}" dt="2022-08-13T20:01:50.829" v="1" actId="108"/>
          <ac:spMkLst>
            <pc:docMk/>
            <pc:sldMk cId="0" sldId="257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t>08/13/2022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13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0550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1468442394,&quot;Placement&quot;:&quot;Header&quot;,&quot;Top&quot;:0.0,&quot;Left&quot;:0.0,&quot;SlideWidth&quot;:720,&quot;SlideHeight&quot;:405}">
            <a:extLst>
              <a:ext uri="{FF2B5EF4-FFF2-40B4-BE49-F238E27FC236}">
                <a16:creationId xmlns:a16="http://schemas.microsoft.com/office/drawing/2014/main" id="{E842542C-7816-4DFD-A15A-4089A918E992}"/>
              </a:ext>
            </a:extLst>
          </p:cNvPr>
          <p:cNvSpPr txBox="1"/>
          <p:nvPr userDrawn="1"/>
        </p:nvSpPr>
        <p:spPr>
          <a:xfrm>
            <a:off x="0" y="0"/>
            <a:ext cx="10180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294"/>
                </a:solidFill>
                <a:latin typeface="Calibri" panose="020F0502020204030204" pitchFamily="34" charset="0"/>
              </a:rPr>
              <a:t>Proprietary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cse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quator-network.org/" TargetMode="External"/><Relationship Id="rId4" Type="http://schemas.openxmlformats.org/officeDocument/2006/relationships/hyperlink" Target="https://www.ismpp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rontiersin.org/articles/10.3389/fbloc.2019.00019/ful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the-lancet-voic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andfonline.com/doi/full/10.1080/03007995.2021.190036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KS-mHOtXX8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GCEA_enUS997US997&amp;sxsrf=ALiCzsY7A6EnPNjRgHdICUb3z5erzpTrlg:1659818531338&amp;q=how+to+pronounce+democratization&amp;stick=H4sIAAAAAAAAAOMIfcToyC3w8sc9YSmLSWtOXmM04uINKMrPK81LzkwsyczPE5LmYglJLcoVEpYS5OJPSc3NTy4CSlSBJa1YlJhS83gWsSpk5JcrlOQrFAC15gP1piqgqQQA1gB_KmkAAAA&amp;pron_lang=en&amp;pron_country=us&amp;sa=X&amp;ved=2ahUKEwiJvs7vibP5AhWBmGoFHdfjBX0Q3eEDegQICRA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4800600" cy="21145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 Media, enhanced content and democratization of access to scientific and medical data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4030980"/>
            <a:ext cx="47244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Dikran Toroser, PhD CMPP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Merck &amp; Co, Inc.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474" y="4248150"/>
            <a:ext cx="4724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B3A176-A137-4D21-8489-36E5E1FC41BB}"/>
              </a:ext>
            </a:extLst>
          </p:cNvPr>
          <p:cNvCxnSpPr>
            <a:cxnSpLocks/>
          </p:cNvCxnSpPr>
          <p:nvPr/>
        </p:nvCxnSpPr>
        <p:spPr>
          <a:xfrm flipV="1">
            <a:off x="169832" y="1497567"/>
            <a:ext cx="5019388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4CAF49-2962-498E-B649-B7DF7D086B4C}"/>
              </a:ext>
            </a:extLst>
          </p:cNvPr>
          <p:cNvCxnSpPr>
            <a:cxnSpLocks/>
          </p:cNvCxnSpPr>
          <p:nvPr/>
        </p:nvCxnSpPr>
        <p:spPr>
          <a:xfrm flipV="1">
            <a:off x="195406" y="3753087"/>
            <a:ext cx="5019388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83058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Multiple ENTRY POINTS/Methods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11239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Virtual sessions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A paperless highly connected experience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087A46-D71E-4341-86BB-A4D2911C7330}"/>
              </a:ext>
            </a:extLst>
          </p:cNvPr>
          <p:cNvCxnSpPr>
            <a:cxnSpLocks/>
          </p:cNvCxnSpPr>
          <p:nvPr/>
        </p:nvCxnSpPr>
        <p:spPr>
          <a:xfrm>
            <a:off x="142264" y="1172244"/>
            <a:ext cx="68147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00989-8A1B-4929-9A9F-9CA3B9AF8D98}"/>
              </a:ext>
            </a:extLst>
          </p:cNvPr>
          <p:cNvCxnSpPr>
            <a:cxnSpLocks/>
          </p:cNvCxnSpPr>
          <p:nvPr/>
        </p:nvCxnSpPr>
        <p:spPr>
          <a:xfrm>
            <a:off x="142264" y="3898919"/>
            <a:ext cx="824432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C869CC1-B9CC-4F86-BB39-E61914DB1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135" y="381000"/>
            <a:ext cx="1431665" cy="134335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32777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942" y="1239858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RISK reduction for our 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new normal”</a:t>
            </a:r>
          </a:p>
          <a:p>
            <a:pPr marL="800100" lvl="1" indent="-34290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Professional Education: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ACSE, ISMPP, AMWA, EMWA etc.</a:t>
            </a:r>
          </a:p>
          <a:p>
            <a:pPr marL="342900" indent="-34290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Guidelines: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(eg. GPP and EQUATOR)</a:t>
            </a:r>
          </a:p>
          <a:p>
            <a:pPr marL="800100" lvl="1" indent="-342900"/>
            <a:endParaRPr lang="en-US" sz="2400" dirty="0">
              <a:latin typeface="Cambria" pitchFamily="18" charset="0"/>
            </a:endParaRPr>
          </a:p>
          <a:p>
            <a:pPr marL="342900" lvl="0" indent="-342900"/>
            <a:endParaRPr lang="en-US" sz="1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180B5-5E02-4410-8C31-B8DF4E9FF3FF}"/>
              </a:ext>
            </a:extLst>
          </p:cNvPr>
          <p:cNvCxnSpPr>
            <a:cxnSpLocks/>
          </p:cNvCxnSpPr>
          <p:nvPr/>
        </p:nvCxnSpPr>
        <p:spPr>
          <a:xfrm>
            <a:off x="273585" y="1844272"/>
            <a:ext cx="824432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DD96F1-0F26-4DBB-8C76-E6F674219EC0}"/>
              </a:ext>
            </a:extLst>
          </p:cNvPr>
          <p:cNvCxnSpPr>
            <a:cxnSpLocks/>
          </p:cNvCxnSpPr>
          <p:nvPr/>
        </p:nvCxnSpPr>
        <p:spPr>
          <a:xfrm>
            <a:off x="379127" y="3342567"/>
            <a:ext cx="824432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34FC09D-6F4E-4514-84B9-397D716EC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0" y="239354"/>
            <a:ext cx="2086940" cy="137869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9DEF02-4C25-423B-9CE8-56494C123207}"/>
              </a:ext>
            </a:extLst>
          </p:cNvPr>
          <p:cNvSpPr txBox="1"/>
          <p:nvPr/>
        </p:nvSpPr>
        <p:spPr>
          <a:xfrm>
            <a:off x="459548" y="3893017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https://theacse.com/</a:t>
            </a:r>
            <a:endParaRPr lang="en-US" sz="1100" dirty="0"/>
          </a:p>
          <a:p>
            <a:r>
              <a:rPr lang="en-US" sz="1100" dirty="0">
                <a:hlinkClick r:id="rId4"/>
              </a:rPr>
              <a:t>https://www.ismpp.org/</a:t>
            </a:r>
            <a:endParaRPr lang="en-US" sz="1100" dirty="0"/>
          </a:p>
          <a:p>
            <a:r>
              <a:rPr lang="en-US" sz="1100" dirty="0">
                <a:hlinkClick r:id="rId5"/>
              </a:rPr>
              <a:t>https://www.equator-network.org/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6339129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7848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100" b="1" dirty="0">
                <a:solidFill>
                  <a:srgbClr val="2BAA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Future State</a:t>
            </a:r>
          </a:p>
          <a:p>
            <a:pPr marL="342900" indent="-342900"/>
            <a:endParaRPr lang="en-US" sz="2100" b="1" dirty="0">
              <a:solidFill>
                <a:srgbClr val="2BAA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Access to information at additional entry points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Format of information rapidly changing…video, audio, graphical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Speed to the public domain is increasing rapidly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Consumer DEMOGRAPHIC changing (Democratized)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Positive public sentiment towards Pharma</a:t>
            </a:r>
          </a:p>
          <a:p>
            <a:pPr marL="342900" indent="-342900"/>
            <a:endParaRPr lang="en-US" sz="2100" b="1" dirty="0">
              <a:solidFill>
                <a:srgbClr val="2BAA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2100" b="1" dirty="0">
              <a:solidFill>
                <a:srgbClr val="2BAA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FC5D13-EFF9-4269-89B6-9A1247ACA3F5}"/>
              </a:ext>
            </a:extLst>
          </p:cNvPr>
          <p:cNvCxnSpPr>
            <a:cxnSpLocks/>
          </p:cNvCxnSpPr>
          <p:nvPr/>
        </p:nvCxnSpPr>
        <p:spPr>
          <a:xfrm>
            <a:off x="313026" y="1045550"/>
            <a:ext cx="824432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B68E2D-3DFF-4788-91E7-7ECBB708D113}"/>
              </a:ext>
            </a:extLst>
          </p:cNvPr>
          <p:cNvCxnSpPr>
            <a:cxnSpLocks/>
          </p:cNvCxnSpPr>
          <p:nvPr/>
        </p:nvCxnSpPr>
        <p:spPr>
          <a:xfrm>
            <a:off x="313026" y="3739174"/>
            <a:ext cx="824432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48161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QUESTIONS/Comments/Discussion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8ACAF-7C79-42DC-A133-1BB643BCA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813"/>
          <a:stretch/>
        </p:blipFill>
        <p:spPr>
          <a:xfrm>
            <a:off x="3048000" y="971550"/>
            <a:ext cx="2514601" cy="3508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ADC3C-AB08-47A9-8C04-1364AA707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211" y="1426683"/>
            <a:ext cx="1194252" cy="9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22934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5260" y="1602831"/>
            <a:ext cx="8153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opinions are the author’s and do not necessarily reflect the opinions of their present or past </a:t>
            </a:r>
          </a:p>
          <a:p>
            <a:pPr marL="342900" lvl="0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or any professional organization</a:t>
            </a:r>
          </a:p>
          <a:p>
            <a:pPr marL="342900" lvl="0" indent="-342900"/>
            <a:endParaRPr lang="en-US" sz="2500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2721CB-6FB4-450B-92D6-2B6303CBEE11}"/>
              </a:ext>
            </a:extLst>
          </p:cNvPr>
          <p:cNvCxnSpPr/>
          <p:nvPr/>
        </p:nvCxnSpPr>
        <p:spPr>
          <a:xfrm>
            <a:off x="228600" y="1126581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1ACD0D-D748-49F8-8B33-3CD78D0151D7}"/>
              </a:ext>
            </a:extLst>
          </p:cNvPr>
          <p:cNvCxnSpPr/>
          <p:nvPr/>
        </p:nvCxnSpPr>
        <p:spPr>
          <a:xfrm>
            <a:off x="381000" y="3450681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04800" y="482288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800" b="1" dirty="0">
                <a:solidFill>
                  <a:srgbClr val="2BAA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5463" y="1342233"/>
            <a:ext cx="8610600" cy="2238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PUBLICATION TRENDS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VOLUME &amp; SPEED!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CHALLENGE: Maintaining the SCIENTIFIC RIGOR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ENTRY POINTS TO MEDICAL DATA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CHANGING DEMOGRAPHICS of CONSUMERS</a:t>
            </a:r>
          </a:p>
          <a:p>
            <a:pPr marL="1257300" lvl="2" indent="-342900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 Democratization of information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CONCLUSIONS and Future State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C01476-A495-4305-B6A8-BD1130F71E9A}"/>
              </a:ext>
            </a:extLst>
          </p:cNvPr>
          <p:cNvCxnSpPr/>
          <p:nvPr/>
        </p:nvCxnSpPr>
        <p:spPr>
          <a:xfrm>
            <a:off x="234108" y="1082513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908107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/>
            <a:r>
              <a:rPr lang="en-US" sz="3800" b="1" dirty="0">
                <a:solidFill>
                  <a:srgbClr val="282828"/>
                </a:solidFill>
                <a:latin typeface="MuseoSans"/>
              </a:rPr>
              <a:t>Volume &amp; Speed</a:t>
            </a:r>
          </a:p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r>
              <a:rPr lang="en-US" sz="2500" b="1" dirty="0">
                <a:latin typeface="Cambria" pitchFamily="18" charset="0"/>
              </a:rPr>
              <a:t> 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9715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/>
            <a:r>
              <a:rPr lang="en-US" sz="1200" b="1" dirty="0">
                <a:latin typeface="Cambria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82828"/>
                </a:solidFill>
                <a:latin typeface="MuseoSans"/>
              </a:rPr>
              <a:t>Staggering Growth in Publications</a:t>
            </a:r>
          </a:p>
          <a:p>
            <a:pPr marL="342900" indent="-342900"/>
            <a:r>
              <a:rPr lang="en-US" sz="2200" b="1" dirty="0">
                <a:solidFill>
                  <a:srgbClr val="282828"/>
                </a:solidFill>
                <a:latin typeface="MuseoSans"/>
              </a:rPr>
              <a:t>       (Doubling of information every 9 years since WWII</a:t>
            </a:r>
            <a:r>
              <a:rPr lang="en-US" sz="2200" b="1" baseline="30000" dirty="0">
                <a:solidFill>
                  <a:srgbClr val="282828"/>
                </a:solidFill>
                <a:latin typeface="MuseoSans"/>
              </a:rPr>
              <a:t>1</a:t>
            </a:r>
            <a:r>
              <a:rPr lang="en-US" sz="2200" b="1" dirty="0">
                <a:solidFill>
                  <a:srgbClr val="282828"/>
                </a:solidFill>
                <a:latin typeface="MuseoSans"/>
              </a:rPr>
              <a:t>)</a:t>
            </a:r>
          </a:p>
          <a:p>
            <a:pPr marL="342900" indent="-342900"/>
            <a:endParaRPr lang="en-US" sz="1200" b="1" dirty="0">
              <a:solidFill>
                <a:srgbClr val="282828"/>
              </a:solidFill>
              <a:latin typeface="MuseoSans"/>
            </a:endParaRPr>
          </a:p>
          <a:p>
            <a:pPr marL="342900" indent="-342900"/>
            <a:endParaRPr lang="en-US" sz="1200" b="1" dirty="0">
              <a:solidFill>
                <a:srgbClr val="282828"/>
              </a:solidFill>
              <a:latin typeface="Museo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82828"/>
                </a:solidFill>
                <a:latin typeface="MuseoSans"/>
              </a:rPr>
              <a:t>Hyper-competitive environment</a:t>
            </a:r>
          </a:p>
          <a:p>
            <a:pPr marL="342900" indent="-342900"/>
            <a:r>
              <a:rPr lang="en-US" sz="2200" b="1" dirty="0">
                <a:solidFill>
                  <a:srgbClr val="282828"/>
                </a:solidFill>
                <a:latin typeface="MuseoSans"/>
              </a:rPr>
              <a:t>                     Publish or Perish</a:t>
            </a:r>
          </a:p>
          <a:p>
            <a:pPr marL="342900" indent="-342900"/>
            <a:r>
              <a:rPr lang="en-US" sz="2200" b="1" dirty="0">
                <a:solidFill>
                  <a:srgbClr val="282828"/>
                </a:solidFill>
                <a:latin typeface="MuseoSans"/>
              </a:rPr>
              <a:t>                     Share of Voice sentiment</a:t>
            </a:r>
          </a:p>
          <a:p>
            <a:pPr marL="342900" indent="-342900"/>
            <a:endParaRPr lang="en-US" sz="1200" b="1" dirty="0">
              <a:solidFill>
                <a:srgbClr val="282828"/>
              </a:solidFill>
              <a:latin typeface="MuseoSans"/>
            </a:endParaRPr>
          </a:p>
          <a:p>
            <a:pPr marL="342900" indent="-342900"/>
            <a:endParaRPr lang="en-US" sz="1200" b="1" dirty="0">
              <a:solidFill>
                <a:srgbClr val="282828"/>
              </a:solidFill>
              <a:latin typeface="Museo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82828"/>
                </a:solidFill>
                <a:latin typeface="MuseoSans"/>
              </a:rPr>
              <a:t>Largest growth: Emerging markets (eg, India, China, South Korea)</a:t>
            </a:r>
            <a:r>
              <a:rPr lang="en-US" sz="2200" b="1" baseline="30000" dirty="0">
                <a:solidFill>
                  <a:srgbClr val="282828"/>
                </a:solidFill>
                <a:latin typeface="MuseoSans"/>
              </a:rPr>
              <a:t>2</a:t>
            </a:r>
          </a:p>
          <a:p>
            <a:pPr marL="342900" indent="-342900"/>
            <a:r>
              <a:rPr lang="en-US" sz="2200" b="1" dirty="0">
                <a:solidFill>
                  <a:srgbClr val="282828"/>
                </a:solidFill>
                <a:latin typeface="MuseoSans"/>
              </a:rPr>
              <a:t>                    Innovation in Processes and technology to keep pace</a:t>
            </a:r>
            <a:r>
              <a:rPr lang="en-US" sz="2200" b="1" baseline="30000" dirty="0">
                <a:solidFill>
                  <a:srgbClr val="282828"/>
                </a:solidFill>
                <a:latin typeface="MuseoSans"/>
              </a:rPr>
              <a:t>3</a:t>
            </a:r>
          </a:p>
          <a:p>
            <a:pPr marL="342900" indent="-342900"/>
            <a:endParaRPr lang="en-US" sz="1200" b="0" i="0" dirty="0">
              <a:solidFill>
                <a:srgbClr val="282828"/>
              </a:solidFill>
              <a:effectLst/>
              <a:latin typeface="MuseoSans"/>
            </a:endParaRPr>
          </a:p>
          <a:p>
            <a:pPr marL="342900" indent="-342900"/>
            <a:endParaRPr lang="en-US" sz="1200" dirty="0">
              <a:latin typeface="Cambria" pitchFamily="18" charset="0"/>
            </a:endParaRPr>
          </a:p>
          <a:p>
            <a:pPr marL="34290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940B6-B110-4EA3-8011-30797AB7DCD9}"/>
              </a:ext>
            </a:extLst>
          </p:cNvPr>
          <p:cNvSpPr txBox="1"/>
          <p:nvPr/>
        </p:nvSpPr>
        <p:spPr>
          <a:xfrm>
            <a:off x="228600" y="4000500"/>
            <a:ext cx="86106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0" baseline="30000" dirty="0">
                <a:solidFill>
                  <a:srgbClr val="222222"/>
                </a:solidFill>
                <a:effectLst/>
                <a:latin typeface="Harding"/>
              </a:rPr>
              <a:t>1</a:t>
            </a:r>
            <a:r>
              <a:rPr lang="en-US" sz="900" i="0" strike="noStrike" dirty="0">
                <a:effectLst/>
                <a:latin typeface="MuseoSans"/>
              </a:rPr>
              <a:t>Bornmann and Mutz (2015</a:t>
            </a:r>
            <a:r>
              <a:rPr lang="en-US" sz="900" strike="noStrike" dirty="0">
                <a:latin typeface="MuseoSans"/>
              </a:rPr>
              <a:t>) Growth rates of Modern Science</a:t>
            </a:r>
          </a:p>
          <a:p>
            <a:r>
              <a:rPr lang="en-US" sz="900" i="0" baseline="30000" dirty="0">
                <a:effectLst/>
                <a:latin typeface="MuseoSans"/>
              </a:rPr>
              <a:t>2</a:t>
            </a:r>
            <a:r>
              <a:rPr lang="en-US" sz="900" i="0" dirty="0">
                <a:effectLst/>
                <a:latin typeface="MuseoSans"/>
              </a:rPr>
              <a:t>AJE Scholarly Publishing Report (2016) </a:t>
            </a:r>
            <a:r>
              <a:rPr lang="en-US" sz="900" i="1" dirty="0">
                <a:solidFill>
                  <a:srgbClr val="282828"/>
                </a:solidFill>
                <a:effectLst/>
                <a:latin typeface="MuseoSans"/>
              </a:rPr>
              <a:t>Current Publication Trends</a:t>
            </a:r>
          </a:p>
          <a:p>
            <a:r>
              <a:rPr lang="en-US" sz="900" baseline="30000" dirty="0">
                <a:solidFill>
                  <a:srgbClr val="282828"/>
                </a:solidFill>
                <a:latin typeface="MuseoSans"/>
              </a:rPr>
              <a:t>3</a:t>
            </a:r>
            <a:r>
              <a:rPr lang="en-US" sz="900" dirty="0">
                <a:solidFill>
                  <a:srgbClr val="282828"/>
                </a:solidFill>
                <a:latin typeface="MuseoSans"/>
              </a:rPr>
              <a:t>Blockchain in Medical Publishing. </a:t>
            </a:r>
            <a:r>
              <a:rPr lang="en-US" sz="900" dirty="0">
                <a:solidFill>
                  <a:srgbClr val="282828"/>
                </a:solidFill>
                <a:latin typeface="MuseoSans"/>
                <a:hlinkClick r:id="rId2"/>
              </a:rPr>
              <a:t>https://www.frontiersin.org/articles/10.3389/fbloc.2019.00019/full</a:t>
            </a:r>
            <a:endParaRPr lang="en-US" sz="900" dirty="0">
              <a:solidFill>
                <a:srgbClr val="282828"/>
              </a:solidFill>
              <a:latin typeface="MuseoSan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5261E5-1FAB-472B-BE88-E64BFA2BC963}"/>
              </a:ext>
            </a:extLst>
          </p:cNvPr>
          <p:cNvCxnSpPr>
            <a:cxnSpLocks/>
          </p:cNvCxnSpPr>
          <p:nvPr/>
        </p:nvCxnSpPr>
        <p:spPr>
          <a:xfrm>
            <a:off x="145974" y="971550"/>
            <a:ext cx="580313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689978-77AE-49E8-95A2-E83F83D50A79}"/>
              </a:ext>
            </a:extLst>
          </p:cNvPr>
          <p:cNvCxnSpPr>
            <a:cxnSpLocks/>
          </p:cNvCxnSpPr>
          <p:nvPr/>
        </p:nvCxnSpPr>
        <p:spPr>
          <a:xfrm>
            <a:off x="266700" y="3894692"/>
            <a:ext cx="580313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C53E4D-C0C0-46E6-AACD-50EB1C81F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9"/>
          <a:stretch/>
        </p:blipFill>
        <p:spPr>
          <a:xfrm>
            <a:off x="6614160" y="206576"/>
            <a:ext cx="2111972" cy="152994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386090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1E-6F4C-45B1-AE60-43D8A4DE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…increasing volume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0528-A82D-49C9-A4DD-B85331C9C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Wealth of information from many outlets</a:t>
            </a:r>
          </a:p>
          <a:p>
            <a:pPr>
              <a:spcAft>
                <a:spcPts val="12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EASIER ACCESS</a:t>
            </a:r>
          </a:p>
          <a:p>
            <a:pPr lvl="1">
              <a:spcAft>
                <a:spcPts val="1200"/>
              </a:spcAft>
            </a:pPr>
            <a:r>
              <a:rPr lang="en-US" sz="2200" b="1" dirty="0">
                <a:latin typeface="+mj-lt"/>
                <a:ea typeface="+mj-ea"/>
                <a:cs typeface="+mj-cs"/>
              </a:rPr>
              <a:t>Changing consumer demographic!</a:t>
            </a:r>
          </a:p>
          <a:p>
            <a:pPr lvl="1">
              <a:spcAft>
                <a:spcPts val="1200"/>
              </a:spcAft>
            </a:pPr>
            <a:r>
              <a:rPr lang="en-US" sz="2200" b="1" dirty="0">
                <a:latin typeface="+mj-lt"/>
                <a:ea typeface="+mj-ea"/>
                <a:cs typeface="+mj-cs"/>
              </a:rPr>
              <a:t>Some patients are active participants</a:t>
            </a:r>
          </a:p>
          <a:p>
            <a:pPr lvl="1">
              <a:spcAft>
                <a:spcPts val="1200"/>
              </a:spcAft>
            </a:pPr>
            <a:r>
              <a:rPr lang="en-US" sz="2200" b="1" dirty="0">
                <a:latin typeface="+mj-lt"/>
                <a:ea typeface="+mj-ea"/>
                <a:cs typeface="+mj-cs"/>
              </a:rPr>
              <a:t> Positive sentiment re. Pharma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823381-BE02-4FD8-9993-2D17CDA438D0}"/>
              </a:ext>
            </a:extLst>
          </p:cNvPr>
          <p:cNvCxnSpPr>
            <a:cxnSpLocks/>
          </p:cNvCxnSpPr>
          <p:nvPr/>
        </p:nvCxnSpPr>
        <p:spPr>
          <a:xfrm>
            <a:off x="457200" y="1063229"/>
            <a:ext cx="5838940" cy="192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B7EAD-E5EC-4CD7-AAA3-7E944B714B25}"/>
              </a:ext>
            </a:extLst>
          </p:cNvPr>
          <p:cNvCxnSpPr>
            <a:cxnSpLocks/>
          </p:cNvCxnSpPr>
          <p:nvPr/>
        </p:nvCxnSpPr>
        <p:spPr>
          <a:xfrm>
            <a:off x="457200" y="4201200"/>
            <a:ext cx="5838940" cy="192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E0A12-5C45-4EF2-8970-852263636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60" y="205979"/>
            <a:ext cx="2252361" cy="12058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29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1E-6F4C-45B1-AE60-43D8A4DE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…increasing volume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0528-A82D-49C9-A4DD-B85331C9C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229" y="1266252"/>
            <a:ext cx="6026227" cy="33944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Wealth of new FORMATS for consumers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i="1" dirty="0">
                <a:latin typeface="Cambria" pitchFamily="18" charset="0"/>
              </a:rPr>
              <a:t>Enhanced Content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mbria" pitchFamily="18" charset="0"/>
              </a:rPr>
              <a:t>Social media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mbria" pitchFamily="18" charset="0"/>
              </a:rPr>
              <a:t>Preprints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mbria" pitchFamily="18" charset="0"/>
              </a:rPr>
              <a:t>Other</a:t>
            </a:r>
          </a:p>
          <a:p>
            <a:pPr>
              <a:spcAft>
                <a:spcPts val="1200"/>
              </a:spcAft>
            </a:pPr>
            <a:endParaRPr lang="en-US" sz="22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823381-BE02-4FD8-9993-2D17CDA438D0}"/>
              </a:ext>
            </a:extLst>
          </p:cNvPr>
          <p:cNvCxnSpPr>
            <a:cxnSpLocks/>
          </p:cNvCxnSpPr>
          <p:nvPr/>
        </p:nvCxnSpPr>
        <p:spPr>
          <a:xfrm>
            <a:off x="269913" y="1063229"/>
            <a:ext cx="774485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B7EAD-E5EC-4CD7-AAA3-7E944B714B25}"/>
              </a:ext>
            </a:extLst>
          </p:cNvPr>
          <p:cNvCxnSpPr>
            <a:cxnSpLocks/>
          </p:cNvCxnSpPr>
          <p:nvPr/>
        </p:nvCxnSpPr>
        <p:spPr>
          <a:xfrm>
            <a:off x="341523" y="3853479"/>
            <a:ext cx="810290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CB8AA633-EE41-4242-93A9-477E0F580B1B}"/>
              </a:ext>
            </a:extLst>
          </p:cNvPr>
          <p:cNvSpPr txBox="1">
            <a:spLocks/>
          </p:cNvSpPr>
          <p:nvPr/>
        </p:nvSpPr>
        <p:spPr>
          <a:xfrm>
            <a:off x="142875" y="2428874"/>
            <a:ext cx="8543925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585C7-9B34-431E-AC1D-47CD5808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58"/>
          <a:stretch/>
        </p:blipFill>
        <p:spPr>
          <a:xfrm>
            <a:off x="6842864" y="217288"/>
            <a:ext cx="1929371" cy="5309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A8EEF7-6D3E-4A44-8FE6-4348982FAEE8}"/>
              </a:ext>
            </a:extLst>
          </p:cNvPr>
          <p:cNvSpPr txBox="1"/>
          <p:nvPr/>
        </p:nvSpPr>
        <p:spPr>
          <a:xfrm>
            <a:off x="217826" y="4060963"/>
            <a:ext cx="457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Enhanced content</a:t>
            </a:r>
            <a:endParaRPr lang="en-US" sz="1050" dirty="0">
              <a:hlinkClick r:id="rId3"/>
            </a:endParaRPr>
          </a:p>
          <a:p>
            <a:r>
              <a:rPr lang="en-US" sz="1050" dirty="0">
                <a:hlinkClick r:id="rId3"/>
              </a:rPr>
              <a:t>https://www.thelancet.com/the-lancet-voice</a:t>
            </a:r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7527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1E-6F4C-45B1-AE60-43D8A4DE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UNINTENDED CONSEQUENCES</a:t>
            </a:r>
            <a:br>
              <a:rPr lang="en-US" sz="2400" b="1" dirty="0"/>
            </a:br>
            <a:r>
              <a:rPr lang="en-US" sz="2400" b="1" dirty="0"/>
              <a:t>…to increasing speed &amp;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0528-A82D-49C9-A4DD-B85331C9C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61" y="1275111"/>
            <a:ext cx="8229600" cy="2841447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+mj-lt"/>
                <a:ea typeface="+mj-ea"/>
                <a:cs typeface="+mj-cs"/>
              </a:rPr>
              <a:t>Significant Quality Concerns…retractions </a:t>
            </a:r>
          </a:p>
          <a:p>
            <a:pPr marL="800100" lvl="2" indent="0">
              <a:buNone/>
            </a:pPr>
            <a:r>
              <a:rPr lang="en-US" sz="2200" b="1" dirty="0">
                <a:latin typeface="+mj-lt"/>
                <a:ea typeface="+mj-ea"/>
                <a:cs typeface="+mj-cs"/>
              </a:rPr>
              <a:t>peer-review speed/quality</a:t>
            </a:r>
          </a:p>
          <a:p>
            <a:pPr marL="800100" lvl="2" indent="0">
              <a:buNone/>
            </a:pPr>
            <a:r>
              <a:rPr lang="en-US" sz="2200" b="1" dirty="0">
                <a:latin typeface="+mj-lt"/>
                <a:ea typeface="+mj-ea"/>
                <a:cs typeface="+mj-cs"/>
              </a:rPr>
              <a:t>Plagiarism</a:t>
            </a:r>
          </a:p>
          <a:p>
            <a:pPr marL="800100" lvl="2" indent="0">
              <a:buNone/>
            </a:pPr>
            <a:r>
              <a:rPr lang="en-US" sz="2200" b="1" dirty="0">
                <a:latin typeface="+mj-lt"/>
                <a:ea typeface="+mj-ea"/>
                <a:cs typeface="+mj-cs"/>
              </a:rPr>
              <a:t>publication bias</a:t>
            </a:r>
          </a:p>
          <a:p>
            <a:pPr marL="800100" lvl="2" indent="0">
              <a:buNone/>
            </a:pPr>
            <a:r>
              <a:rPr lang="en-US" sz="2200" b="1" dirty="0">
                <a:latin typeface="+mj-lt"/>
                <a:ea typeface="+mj-ea"/>
                <a:cs typeface="+mj-cs"/>
              </a:rPr>
              <a:t>predatory publishing</a:t>
            </a:r>
          </a:p>
          <a:p>
            <a:pPr marL="800100" lvl="2" indent="0">
              <a:buNone/>
            </a:pPr>
            <a:r>
              <a:rPr lang="en-US" sz="2200" b="1" dirty="0">
                <a:latin typeface="+mj-lt"/>
                <a:ea typeface="+mj-ea"/>
                <a:cs typeface="+mj-cs"/>
              </a:rPr>
              <a:t>cost of OA publishing/inequality </a:t>
            </a:r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823381-BE02-4FD8-9993-2D17CDA438D0}"/>
              </a:ext>
            </a:extLst>
          </p:cNvPr>
          <p:cNvCxnSpPr>
            <a:cxnSpLocks/>
          </p:cNvCxnSpPr>
          <p:nvPr/>
        </p:nvCxnSpPr>
        <p:spPr>
          <a:xfrm>
            <a:off x="457200" y="1159528"/>
            <a:ext cx="5838940" cy="192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AE70F-528A-40AD-B800-0D8BE7D956F6}"/>
              </a:ext>
            </a:extLst>
          </p:cNvPr>
          <p:cNvCxnSpPr>
            <a:cxnSpLocks/>
          </p:cNvCxnSpPr>
          <p:nvPr/>
        </p:nvCxnSpPr>
        <p:spPr>
          <a:xfrm>
            <a:off x="457200" y="3887219"/>
            <a:ext cx="787706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EDBC26-2A45-483B-9DAD-8711CE719CC9}"/>
              </a:ext>
            </a:extLst>
          </p:cNvPr>
          <p:cNvSpPr txBox="1"/>
          <p:nvPr/>
        </p:nvSpPr>
        <p:spPr>
          <a:xfrm>
            <a:off x="394050" y="4116558"/>
            <a:ext cx="4844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AMWA-EMWA-ISMPP joint position statement on med pubs, preprints &amp; peer review</a:t>
            </a:r>
          </a:p>
          <a:p>
            <a:r>
              <a:rPr lang="en-US" sz="1050" dirty="0">
                <a:hlinkClick r:id="rId2"/>
              </a:rPr>
              <a:t>https://www.tandfonline.com/doi/full/10.1080/03007995.2021.1900365</a:t>
            </a: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D5520-935D-43B3-8B69-EF4D8F250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855" y="323028"/>
            <a:ext cx="1930684" cy="119284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07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66700" y="574943"/>
            <a:ext cx="7848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/>
            <a:endParaRPr lang="en-US" sz="2900" dirty="0">
              <a:latin typeface="Cambria" pitchFamily="18" charset="0"/>
            </a:endParaRPr>
          </a:p>
          <a:p>
            <a:pPr marL="342900" indent="-342900"/>
            <a:r>
              <a:rPr lang="en-US" sz="2900" b="1" dirty="0">
                <a:latin typeface="+mj-lt"/>
                <a:ea typeface="+mj-ea"/>
                <a:cs typeface="+mj-cs"/>
              </a:rPr>
              <a:t>DECENTRALIZATION</a:t>
            </a:r>
          </a:p>
          <a:p>
            <a:pPr marL="342900" indent="-342900"/>
            <a:endParaRPr lang="en-US" sz="2800" b="1" dirty="0">
              <a:latin typeface="+mj-lt"/>
              <a:ea typeface="+mj-ea"/>
              <a:cs typeface="+mj-cs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+mj-ea"/>
                <a:cs typeface="+mj-cs"/>
              </a:rPr>
              <a:t>Community based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+mj-ea"/>
                <a:cs typeface="+mj-cs"/>
              </a:rPr>
              <a:t>Self-Testing/Treatment (eg, COVID, HIV etc.)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+mj-ea"/>
                <a:cs typeface="+mj-cs"/>
              </a:rPr>
              <a:t>Increased Access to Healthcare information</a:t>
            </a:r>
          </a:p>
          <a:p>
            <a:pPr marL="1371600" lvl="2" indent="-457200">
              <a:buFont typeface="Symbol" panose="05050102010706020507" pitchFamily="18" charset="2"/>
              <a:buChar char=""/>
            </a:pPr>
            <a:r>
              <a:rPr lang="en-US" sz="2800" b="1" dirty="0">
                <a:latin typeface="+mj-lt"/>
                <a:ea typeface="+mj-ea"/>
                <a:cs typeface="+mj-cs"/>
              </a:rPr>
              <a:t>Social Media</a:t>
            </a:r>
          </a:p>
          <a:p>
            <a:pPr marL="1371600" lvl="2" indent="-457200">
              <a:buFont typeface="Symbol" panose="05050102010706020507" pitchFamily="18" charset="2"/>
              <a:buChar char=""/>
            </a:pPr>
            <a:r>
              <a:rPr lang="en-US" sz="2800" b="1" dirty="0">
                <a:latin typeface="+mj-lt"/>
                <a:ea typeface="+mj-ea"/>
                <a:cs typeface="+mj-cs"/>
              </a:rPr>
              <a:t>Enhanced Content</a:t>
            </a:r>
          </a:p>
          <a:p>
            <a:pPr marL="1371600" lvl="2" indent="-457200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800" b="1" dirty="0">
                <a:latin typeface="+mj-lt"/>
                <a:ea typeface="+mj-ea"/>
                <a:cs typeface="+mj-cs"/>
              </a:rPr>
              <a:t>Preprints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Increased RISK…increased disinformation</a:t>
            </a:r>
          </a:p>
          <a:p>
            <a:pPr marL="342900" indent="-342900"/>
            <a:endParaRPr lang="en-US" sz="2000" dirty="0">
              <a:latin typeface="Cambria" pitchFamily="18" charset="0"/>
            </a:endParaRPr>
          </a:p>
          <a:p>
            <a:pPr marL="342900" indent="-342900"/>
            <a:endParaRPr lang="en-US" sz="1200" b="1" dirty="0">
              <a:latin typeface="Cambria" pitchFamily="18" charset="0"/>
            </a:endParaRPr>
          </a:p>
          <a:p>
            <a:pPr marL="342900" indent="-342900"/>
            <a:endParaRPr lang="en-US" sz="1200" b="1" dirty="0">
              <a:latin typeface="Cambria" pitchFamily="18" charset="0"/>
            </a:endParaRPr>
          </a:p>
          <a:p>
            <a:pPr marL="342900" indent="-342900"/>
            <a:endParaRPr lang="en-US" sz="1200" b="1" dirty="0">
              <a:latin typeface="Cambria" pitchFamily="18" charset="0"/>
            </a:endParaRPr>
          </a:p>
          <a:p>
            <a:pPr marL="342900" indent="-342900"/>
            <a:endParaRPr lang="en-US" sz="1200" b="1" dirty="0">
              <a:latin typeface="Cambria" pitchFamily="18" charset="0"/>
            </a:endParaRPr>
          </a:p>
          <a:p>
            <a:pPr marL="342900" indent="-342900"/>
            <a:r>
              <a:rPr lang="en-US" sz="1200" b="1" dirty="0">
                <a:latin typeface="Cambria" pitchFamily="18" charset="0"/>
              </a:rPr>
              <a:t>Retractions:  </a:t>
            </a:r>
            <a:r>
              <a:rPr lang="en-US" sz="1200" b="1" dirty="0">
                <a:latin typeface="Cambria" pitchFamily="18" charset="0"/>
                <a:hlinkClick r:id="rId2"/>
              </a:rPr>
              <a:t>https://www.youtube.com/watch?v=KS-mHOtXX84</a:t>
            </a:r>
            <a:endParaRPr lang="en-US" sz="1200" b="1" dirty="0">
              <a:latin typeface="Cambria" pitchFamily="18" charset="0"/>
            </a:endParaRPr>
          </a:p>
          <a:p>
            <a:pPr marL="342900" indent="-342900"/>
            <a:endParaRPr lang="en-US" sz="1200" b="1" dirty="0">
              <a:latin typeface="Cambria" pitchFamily="18" charset="0"/>
            </a:endParaRPr>
          </a:p>
          <a:p>
            <a:pPr marL="342900" indent="-342900"/>
            <a:endParaRPr lang="en-US" sz="20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B3916-1079-4E9B-B7BC-BCEAE7FE2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" t="4934" r="4934" b="230"/>
          <a:stretch/>
        </p:blipFill>
        <p:spPr>
          <a:xfrm>
            <a:off x="6361630" y="223037"/>
            <a:ext cx="2644660" cy="12319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B6C703-1502-4B54-8EDD-36173CB99493}"/>
              </a:ext>
            </a:extLst>
          </p:cNvPr>
          <p:cNvCxnSpPr>
            <a:cxnSpLocks/>
          </p:cNvCxnSpPr>
          <p:nvPr/>
        </p:nvCxnSpPr>
        <p:spPr>
          <a:xfrm>
            <a:off x="137710" y="1233990"/>
            <a:ext cx="5838940" cy="192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73D8E71-9FFE-4471-AA34-D465BB389678}"/>
              </a:ext>
            </a:extLst>
          </p:cNvPr>
          <p:cNvCxnSpPr>
            <a:cxnSpLocks/>
          </p:cNvCxnSpPr>
          <p:nvPr/>
        </p:nvCxnSpPr>
        <p:spPr>
          <a:xfrm>
            <a:off x="228600" y="3591600"/>
            <a:ext cx="5838940" cy="192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66012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66700" y="374404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FUTURE state is here…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persistent changes</a:t>
            </a:r>
          </a:p>
          <a:p>
            <a:pPr marL="342900" lvl="0" indent="-342900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Different/enhanced ways to:</a:t>
            </a:r>
          </a:p>
          <a:p>
            <a:pPr marL="800100" lvl="1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Consume content (eg. Read)</a:t>
            </a:r>
          </a:p>
          <a:p>
            <a:pPr marL="800100" lvl="1" indent="-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- Generate content (eg. Work)</a:t>
            </a:r>
          </a:p>
          <a:p>
            <a:pPr marL="800100" lvl="1" indent="-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Access/store scientific and medical literature</a:t>
            </a:r>
          </a:p>
          <a:p>
            <a:pPr marL="800100" lvl="1" indent="-342900"/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 DEMOCRATIZATION</a:t>
            </a:r>
          </a:p>
          <a:p>
            <a:pPr marL="342900" lvl="0" indent="-342900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0F5AA7-5B78-45B9-97E6-ABC13D2C23D6}"/>
              </a:ext>
            </a:extLst>
          </p:cNvPr>
          <p:cNvCxnSpPr>
            <a:cxnSpLocks/>
          </p:cNvCxnSpPr>
          <p:nvPr/>
        </p:nvCxnSpPr>
        <p:spPr>
          <a:xfrm>
            <a:off x="212047" y="1077290"/>
            <a:ext cx="824432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0">
            <a:extLst>
              <a:ext uri="{FF2B5EF4-FFF2-40B4-BE49-F238E27FC236}">
                <a16:creationId xmlns:a16="http://schemas.microsoft.com/office/drawing/2014/main" id="{C71202A2-1558-238C-8485-AD477E965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20" y="3346299"/>
            <a:ext cx="1868399" cy="11035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5646D12-14D8-4406-8B41-B3E8F1580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097" y="3673795"/>
            <a:ext cx="3204403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de·moc·ra·ti·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za·tion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Noun</a:t>
            </a:r>
            <a:endParaRPr lang="en-US" altLang="en-US" sz="600" i="1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1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“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the action of making something accessible to everyone.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"the democratization of information through technology"</a:t>
            </a:r>
            <a:endParaRPr kumimoji="0" lang="en-US" altLang="en-US" sz="600" b="0" i="1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9" name="AutoShape 6">
            <a:hlinkClick r:id="rId3"/>
            <a:extLst>
              <a:ext uri="{FF2B5EF4-FFF2-40B4-BE49-F238E27FC236}">
                <a16:creationId xmlns:a16="http://schemas.microsoft.com/office/drawing/2014/main" id="{242E85F7-B61D-4736-8DBD-60862A8C9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632523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21DF3B-E40D-4880-9012-3D1774E1E511}"/>
              </a:ext>
            </a:extLst>
          </p:cNvPr>
          <p:cNvCxnSpPr>
            <a:cxnSpLocks/>
          </p:cNvCxnSpPr>
          <p:nvPr/>
        </p:nvCxnSpPr>
        <p:spPr>
          <a:xfrm>
            <a:off x="1036320" y="3647440"/>
            <a:ext cx="306167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75980-4362-41C2-BD20-7CFF19524A55}"/>
              </a:ext>
            </a:extLst>
          </p:cNvPr>
          <p:cNvSpPr/>
          <p:nvPr/>
        </p:nvSpPr>
        <p:spPr>
          <a:xfrm>
            <a:off x="929640" y="3108960"/>
            <a:ext cx="3512820" cy="1417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00147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525</Words>
  <Application>Microsoft Office PowerPoint</Application>
  <PresentationFormat>On-screen Show (16:9)</PresentationFormat>
  <Paragraphs>114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Harding</vt:lpstr>
      <vt:lpstr>MuseoSans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…increasing volume (continued)</vt:lpstr>
      <vt:lpstr>…increasing volume (continued)</vt:lpstr>
      <vt:lpstr>UNINTENDED CONSEQUENCES …to increasing speed &amp;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Toroser, Dikran</cp:lastModifiedBy>
  <cp:revision>2</cp:revision>
  <dcterms:created xsi:type="dcterms:W3CDTF">2006-08-16T00:00:00Z</dcterms:created>
  <dcterms:modified xsi:type="dcterms:W3CDTF">2022-08-13T20:16:53Z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7fd646-07cb-4c4e-a107-4e4d6b30ba1b_Enabled">
    <vt:lpwstr>true</vt:lpwstr>
  </property>
  <property fmtid="{D5CDD505-2E9C-101B-9397-08002B2CF9AE}" pid="3" name="MSIP_Label_927fd646-07cb-4c4e-a107-4e4d6b30ba1b_SetDate">
    <vt:lpwstr>2022-07-22T00:21:43Z</vt:lpwstr>
  </property>
  <property fmtid="{D5CDD505-2E9C-101B-9397-08002B2CF9AE}" pid="4" name="MSIP_Label_927fd646-07cb-4c4e-a107-4e4d6b30ba1b_Method">
    <vt:lpwstr>Privileged</vt:lpwstr>
  </property>
  <property fmtid="{D5CDD505-2E9C-101B-9397-08002B2CF9AE}" pid="5" name="MSIP_Label_927fd646-07cb-4c4e-a107-4e4d6b30ba1b_Name">
    <vt:lpwstr>927fd646-07cb-4c4e-a107-4e4d6b30ba1b</vt:lpwstr>
  </property>
  <property fmtid="{D5CDD505-2E9C-101B-9397-08002B2CF9AE}" pid="6" name="MSIP_Label_927fd646-07cb-4c4e-a107-4e4d6b30ba1b_SiteId">
    <vt:lpwstr>a00de4ec-48a8-43a6-be74-e31274e2060d</vt:lpwstr>
  </property>
  <property fmtid="{D5CDD505-2E9C-101B-9397-08002B2CF9AE}" pid="7" name="MSIP_Label_927fd646-07cb-4c4e-a107-4e4d6b30ba1b_ActionId">
    <vt:lpwstr>3f804078-2dd9-4c85-bc72-a707d422f3ce</vt:lpwstr>
  </property>
  <property fmtid="{D5CDD505-2E9C-101B-9397-08002B2CF9AE}" pid="8" name="MSIP_Label_927fd646-07cb-4c4e-a107-4e4d6b30ba1b_ContentBits">
    <vt:lpwstr>1</vt:lpwstr>
  </property>
  <property fmtid="{D5CDD505-2E9C-101B-9397-08002B2CF9AE}" pid="9" name="MerckAIPLabel">
    <vt:lpwstr>Proprietary</vt:lpwstr>
  </property>
  <property fmtid="{D5CDD505-2E9C-101B-9397-08002B2CF9AE}" pid="10" name="MerckAIPDataExchange">
    <vt:lpwstr>!MRKMIP@Proprietary</vt:lpwstr>
  </property>
  <property fmtid="{D5CDD505-2E9C-101B-9397-08002B2CF9AE}" pid="11" name="_AdHocReviewCycleID">
    <vt:i4>-415484860</vt:i4>
  </property>
  <property fmtid="{D5CDD505-2E9C-101B-9397-08002B2CF9AE}" pid="12" name="_NewReviewCycle">
    <vt:lpwstr/>
  </property>
  <property fmtid="{D5CDD505-2E9C-101B-9397-08002B2CF9AE}" pid="13" name="_EmailSubject">
    <vt:lpwstr>Deck for Democratization talk....and Aug 21st plan</vt:lpwstr>
  </property>
  <property fmtid="{D5CDD505-2E9C-101B-9397-08002B2CF9AE}" pid="14" name="_AuthorEmail">
    <vt:lpwstr>dikran.toroser@merck.com</vt:lpwstr>
  </property>
  <property fmtid="{D5CDD505-2E9C-101B-9397-08002B2CF9AE}" pid="15" name="_AuthorEmailDisplayName">
    <vt:lpwstr>Toroser, Dikran</vt:lpwstr>
  </property>
</Properties>
</file>